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3" r:id="rId5"/>
    <p:sldId id="266" r:id="rId6"/>
    <p:sldId id="264" r:id="rId7"/>
    <p:sldId id="265" r:id="rId8"/>
    <p:sldId id="267" r:id="rId9"/>
    <p:sldId id="268" r:id="rId10"/>
    <p:sldId id="271" r:id="rId11"/>
    <p:sldId id="270" r:id="rId12"/>
    <p:sldId id="258" r:id="rId13"/>
    <p:sldId id="260" r:id="rId14"/>
    <p:sldId id="261" r:id="rId15"/>
    <p:sldId id="262" r:id="rId16"/>
    <p:sldId id="2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3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6893"/>
    <p:restoredTop sz="96327"/>
  </p:normalViewPr>
  <p:slideViewPr>
    <p:cSldViewPr snapToGrid="0">
      <p:cViewPr>
        <p:scale>
          <a:sx n="133" d="100"/>
          <a:sy n="133" d="100"/>
        </p:scale>
        <p:origin x="-7704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46.png>
</file>

<file path=ppt/media/image5.png>
</file>

<file path=ppt/media/image50.png>
</file>

<file path=ppt/media/image51.png>
</file>

<file path=ppt/media/image52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6B5D9-0E4E-1B97-8CBE-263946A464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2A74CB-C320-BE68-DDF7-42F0A99296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2EFB07-82ED-D819-BCE7-74A92A6CA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0D122-C9FE-1947-8719-F704E3394CF3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F64529-BB31-65A7-B151-3F0D11873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E848B-19C8-E7FB-2072-AB68DE24D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1479E-FE64-5D46-AE8C-93F8338CB2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601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1413F-8B92-FAB9-6414-CFF8ACBB4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DF0721-CE10-9BD3-2EEB-CFB25AD082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E193D8-61A5-8D94-CACB-8158E34C8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0D122-C9FE-1947-8719-F704E3394CF3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696561-1EF8-E4EA-7078-D3A4D9D55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15A22-9E76-28F3-047B-2DF2BCEAF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1479E-FE64-5D46-AE8C-93F8338CB2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070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CB5FA7-CA5A-745C-FBC6-E1FD468AE7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810A9C-37E9-E622-C4CF-531C677C18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62BD25-B5ED-6F2E-9398-43DF501CA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0D122-C9FE-1947-8719-F704E3394CF3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3A72D9-7C5C-0FAB-AD8B-77DA0E471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03A2C6-4741-A5CD-0A08-215C36B4E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1479E-FE64-5D46-AE8C-93F8338CB2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819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D37C4-5ADC-D0DF-33D7-D1C2EABD1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2E471-6C88-A0DC-0151-C666CB40E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863F8-CC2F-7007-80B9-0E885FA4F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0D122-C9FE-1947-8719-F704E3394CF3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63D4D5-5E74-441A-DE63-AAD0EA6F5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1F7847-2794-0821-3A34-CA794842F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1479E-FE64-5D46-AE8C-93F8338CB2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381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A21AF-EADC-CEAF-CAAA-96D5ECF41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2DD6DE-89BD-7784-3900-2226E6016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0FB6EB-19C1-D897-53D5-0004F9AB9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0D122-C9FE-1947-8719-F704E3394CF3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7D0AC4-0FD5-4701-087F-F7DAA29D0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D5910F-1CCF-81E5-EB67-5E5AA8AC3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1479E-FE64-5D46-AE8C-93F8338CB2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838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8162E-0661-2762-BD39-9D205FD5E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74B9A-9552-DA20-51C7-50F5DB340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8B7B67-BD7A-1727-071A-3689B32525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B77124-B7E4-7930-A713-225DB7842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0D122-C9FE-1947-8719-F704E3394CF3}" type="datetimeFigureOut">
              <a:rPr lang="en-US" smtClean="0"/>
              <a:t>5/5/23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D24438-5552-C5E0-458A-BB8177B75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17E8D-6040-F462-08CD-56FAB1692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1479E-FE64-5D46-AE8C-93F8338CB2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288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43772-8B76-7059-4EDE-9BD3BA492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25740B-D415-4EA9-C7B3-6E1C1B961A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02325E-D7E5-4E01-0397-00A694BDCE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5ED860-7FE2-8434-2662-4C9F67C8A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6D0702-4BFA-3DB3-7B1A-AED272E738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EA2BE3-C946-D34B-0785-3C4F3701E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0D122-C9FE-1947-8719-F704E3394CF3}" type="datetimeFigureOut">
              <a:rPr lang="en-US" smtClean="0"/>
              <a:t>5/5/23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F290A4-8694-E29C-7CB7-201102BDC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083B93-4896-AE72-FD9E-6D156E442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1479E-FE64-5D46-AE8C-93F8338CB2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817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1C920-5AF9-91EE-72AC-2654F54D9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FB8463-EF4C-9F66-95F7-A8D71364E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0D122-C9FE-1947-8719-F704E3394CF3}" type="datetimeFigureOut">
              <a:rPr lang="en-US" smtClean="0"/>
              <a:t>5/5/23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406AD5-88C8-3A43-DB98-D719EE0A1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7363D8-2F2E-FED6-5661-D627AAF86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1479E-FE64-5D46-AE8C-93F8338CB2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253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FE9A31-0E54-AC4D-FA0A-BAA43367A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0D122-C9FE-1947-8719-F704E3394CF3}" type="datetimeFigureOut">
              <a:rPr lang="en-US" smtClean="0"/>
              <a:t>5/5/23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B47A5D-C736-D15E-F8B6-7FB161716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A4842F-3474-01E6-426C-5E179FBC5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1479E-FE64-5D46-AE8C-93F8338CB2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562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67099-EA87-B051-A707-61836C3BB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DB619E-79B8-2917-F086-644771A05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F4A4BC-BFBE-37EB-35EE-CCC1243307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573631-FFFD-04C3-B3A3-4AB333C15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0D122-C9FE-1947-8719-F704E3394CF3}" type="datetimeFigureOut">
              <a:rPr lang="en-US" smtClean="0"/>
              <a:t>5/5/23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A31210-5988-6E6D-6FDB-F4E98B3E2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1EDDA6-EE44-9455-D860-E15D5EC23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1479E-FE64-5D46-AE8C-93F8338CB2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564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1DCCC-C524-ACC7-A14A-428B5D790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52C718-288C-C8A7-FC00-BC347D8AF2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DD45E4-814F-B367-D41A-5A7E07741D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B12E14-A374-9613-1DCC-88D2944B8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0D122-C9FE-1947-8719-F704E3394CF3}" type="datetimeFigureOut">
              <a:rPr lang="en-US" smtClean="0"/>
              <a:t>5/5/23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8923B-E9BD-B05E-489E-0849A3C36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7A41EA-2960-92E5-3E7A-C40EC0D28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1479E-FE64-5D46-AE8C-93F8338CB2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644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CFDA1D-5DFA-5EF0-155E-2F1DCD20B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D67AB6-2725-7F40-1BC9-22BC18466C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9E917-88E6-4279-E2DB-5C966D9D39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0D122-C9FE-1947-8719-F704E3394CF3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5D40B-0B4A-0F71-45B0-2139B1A4A6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EBB9C8-6D74-17B9-29B8-6B40E2C52A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71479E-FE64-5D46-AE8C-93F8338CB2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854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7.png"/><Relationship Id="rId7" Type="http://schemas.openxmlformats.org/officeDocument/2006/relationships/image" Target="../media/image4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emf"/><Relationship Id="rId11" Type="http://schemas.openxmlformats.org/officeDocument/2006/relationships/image" Target="../media/image49.emf"/><Relationship Id="rId5" Type="http://schemas.openxmlformats.org/officeDocument/2006/relationships/image" Target="../media/image43.emf"/><Relationship Id="rId10" Type="http://schemas.openxmlformats.org/officeDocument/2006/relationships/image" Target="../media/image48.emf"/><Relationship Id="rId4" Type="http://schemas.openxmlformats.org/officeDocument/2006/relationships/image" Target="../media/image42.emf"/><Relationship Id="rId9" Type="http://schemas.openxmlformats.org/officeDocument/2006/relationships/image" Target="../media/image47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image" Target="../media/image1.png"/><Relationship Id="rId7" Type="http://schemas.openxmlformats.org/officeDocument/2006/relationships/image" Target="../media/image21.emf"/><Relationship Id="rId12" Type="http://schemas.openxmlformats.org/officeDocument/2006/relationships/image" Target="../media/image26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11" Type="http://schemas.openxmlformats.org/officeDocument/2006/relationships/image" Target="../media/image25.emf"/><Relationship Id="rId5" Type="http://schemas.openxmlformats.org/officeDocument/2006/relationships/image" Target="../media/image19.emf"/><Relationship Id="rId10" Type="http://schemas.openxmlformats.org/officeDocument/2006/relationships/image" Target="../media/image24.emf"/><Relationship Id="rId4" Type="http://schemas.openxmlformats.org/officeDocument/2006/relationships/image" Target="../media/image18.emf"/><Relationship Id="rId9" Type="http://schemas.openxmlformats.org/officeDocument/2006/relationships/image" Target="../media/image23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emf"/><Relationship Id="rId3" Type="http://schemas.openxmlformats.org/officeDocument/2006/relationships/image" Target="../media/image27.emf"/><Relationship Id="rId7" Type="http://schemas.openxmlformats.org/officeDocument/2006/relationships/image" Target="../media/image31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emf"/><Relationship Id="rId5" Type="http://schemas.openxmlformats.org/officeDocument/2006/relationships/image" Target="../media/image29.emf"/><Relationship Id="rId10" Type="http://schemas.openxmlformats.org/officeDocument/2006/relationships/image" Target="../media/image34.emf"/><Relationship Id="rId4" Type="http://schemas.openxmlformats.org/officeDocument/2006/relationships/image" Target="../media/image28.emf"/><Relationship Id="rId9" Type="http://schemas.openxmlformats.org/officeDocument/2006/relationships/image" Target="../media/image33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36.emf"/><Relationship Id="rId7" Type="http://schemas.openxmlformats.org/officeDocument/2006/relationships/image" Target="../media/image40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emf"/><Relationship Id="rId5" Type="http://schemas.openxmlformats.org/officeDocument/2006/relationships/image" Target="../media/image38.emf"/><Relationship Id="rId4" Type="http://schemas.openxmlformats.org/officeDocument/2006/relationships/image" Target="../media/image37.emf"/><Relationship Id="rId9" Type="http://schemas.openxmlformats.org/officeDocument/2006/relationships/image" Target="../media/image4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48FD6-029D-9471-3F59-11CBCB8FF0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Archetype and Network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746C3C-4529-C445-65FA-6B331102D6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May 5, 2023</a:t>
            </a:r>
          </a:p>
        </p:txBody>
      </p:sp>
    </p:spTree>
    <p:extLst>
      <p:ext uri="{BB962C8B-B14F-4D97-AF65-F5344CB8AC3E}">
        <p14:creationId xmlns:p14="http://schemas.microsoft.com/office/powerpoint/2010/main" val="39097223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6861071-47AA-DE53-6A81-CDEF844BE4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794" r="52885"/>
          <a:stretch/>
        </p:blipFill>
        <p:spPr>
          <a:xfrm>
            <a:off x="6340788" y="2202637"/>
            <a:ext cx="3642190" cy="245997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484479C1-39AF-DF67-28AB-1729AAA8DF47}"/>
              </a:ext>
            </a:extLst>
          </p:cNvPr>
          <p:cNvSpPr/>
          <p:nvPr/>
        </p:nvSpPr>
        <p:spPr>
          <a:xfrm>
            <a:off x="7563155" y="4092226"/>
            <a:ext cx="3828783" cy="2679090"/>
          </a:xfrm>
          <a:prstGeom prst="rect">
            <a:avLst/>
          </a:prstGeom>
          <a:solidFill>
            <a:schemeClr val="accent1">
              <a:alpha val="2980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F5E0E1A-2404-6D31-3024-B5A73A602C8F}"/>
              </a:ext>
            </a:extLst>
          </p:cNvPr>
          <p:cNvSpPr/>
          <p:nvPr/>
        </p:nvSpPr>
        <p:spPr>
          <a:xfrm>
            <a:off x="128672" y="4433055"/>
            <a:ext cx="5539695" cy="2056980"/>
          </a:xfrm>
          <a:prstGeom prst="rect">
            <a:avLst/>
          </a:prstGeom>
          <a:solidFill>
            <a:schemeClr val="accent2">
              <a:lumMod val="50000"/>
              <a:alpha val="2980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0863CB5-8C2D-7E99-724C-2C7704DEBF32}"/>
              </a:ext>
            </a:extLst>
          </p:cNvPr>
          <p:cNvSpPr/>
          <p:nvPr/>
        </p:nvSpPr>
        <p:spPr>
          <a:xfrm>
            <a:off x="197535" y="2313549"/>
            <a:ext cx="5653678" cy="1958672"/>
          </a:xfrm>
          <a:prstGeom prst="rect">
            <a:avLst/>
          </a:prstGeom>
          <a:solidFill>
            <a:schemeClr val="accent6">
              <a:alpha val="29804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725BE8F-3BAB-15D6-3F75-8245FEA22778}"/>
              </a:ext>
            </a:extLst>
          </p:cNvPr>
          <p:cNvSpPr/>
          <p:nvPr/>
        </p:nvSpPr>
        <p:spPr>
          <a:xfrm>
            <a:off x="355460" y="121381"/>
            <a:ext cx="8861488" cy="2056980"/>
          </a:xfrm>
          <a:prstGeom prst="rect">
            <a:avLst/>
          </a:prstGeom>
          <a:solidFill>
            <a:srgbClr val="7030A0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0995728-ABEF-8DC8-B851-F955A9455DF0}"/>
              </a:ext>
            </a:extLst>
          </p:cNvPr>
          <p:cNvCxnSpPr>
            <a:cxnSpLocks/>
          </p:cNvCxnSpPr>
          <p:nvPr/>
        </p:nvCxnSpPr>
        <p:spPr>
          <a:xfrm flipH="1" flipV="1">
            <a:off x="9119278" y="3329079"/>
            <a:ext cx="191339" cy="267153"/>
          </a:xfrm>
          <a:prstGeom prst="straightConnector1">
            <a:avLst/>
          </a:prstGeom>
          <a:ln w="28575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5088E26-7FB6-4A17-3164-711C6E285FE4}"/>
              </a:ext>
            </a:extLst>
          </p:cNvPr>
          <p:cNvCxnSpPr>
            <a:cxnSpLocks/>
          </p:cNvCxnSpPr>
          <p:nvPr/>
        </p:nvCxnSpPr>
        <p:spPr>
          <a:xfrm flipH="1">
            <a:off x="9760050" y="2500020"/>
            <a:ext cx="1045221" cy="586672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4054655-194A-DF9A-9273-D36A7329DD71}"/>
              </a:ext>
            </a:extLst>
          </p:cNvPr>
          <p:cNvCxnSpPr>
            <a:cxnSpLocks/>
          </p:cNvCxnSpPr>
          <p:nvPr/>
        </p:nvCxnSpPr>
        <p:spPr>
          <a:xfrm flipV="1">
            <a:off x="5761663" y="4456942"/>
            <a:ext cx="1228705" cy="176195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957FB06-5A1B-B28D-35E5-7290918887CA}"/>
              </a:ext>
            </a:extLst>
          </p:cNvPr>
          <p:cNvCxnSpPr>
            <a:cxnSpLocks/>
          </p:cNvCxnSpPr>
          <p:nvPr/>
        </p:nvCxnSpPr>
        <p:spPr>
          <a:xfrm flipH="1" flipV="1">
            <a:off x="7623349" y="3596232"/>
            <a:ext cx="1337771" cy="47171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2F12314-5FCA-0638-29C7-25626DC4DF3E}"/>
              </a:ext>
            </a:extLst>
          </p:cNvPr>
          <p:cNvCxnSpPr>
            <a:cxnSpLocks/>
          </p:cNvCxnSpPr>
          <p:nvPr/>
        </p:nvCxnSpPr>
        <p:spPr>
          <a:xfrm>
            <a:off x="5896547" y="3322623"/>
            <a:ext cx="654460" cy="258356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16CC451-5A5F-9F7C-2B27-9024688AED0B}"/>
              </a:ext>
            </a:extLst>
          </p:cNvPr>
          <p:cNvCxnSpPr>
            <a:cxnSpLocks/>
          </p:cNvCxnSpPr>
          <p:nvPr/>
        </p:nvCxnSpPr>
        <p:spPr>
          <a:xfrm flipH="1">
            <a:off x="7568281" y="1756373"/>
            <a:ext cx="137499" cy="864266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911012C-17D0-C2BE-C590-B28AD6E715EE}"/>
              </a:ext>
            </a:extLst>
          </p:cNvPr>
          <p:cNvSpPr txBox="1"/>
          <p:nvPr/>
        </p:nvSpPr>
        <p:spPr>
          <a:xfrm>
            <a:off x="7584453" y="4106934"/>
            <a:ext cx="319519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Archetype 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Bridge between NE and non-NE states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↑ </a:t>
            </a:r>
            <a:r>
              <a:rPr lang="en-US" sz="1200" dirty="0" err="1"/>
              <a:t>pEMT</a:t>
            </a:r>
            <a:r>
              <a:rPr lang="en-US" sz="1200" dirty="0"/>
              <a:t>, cycling, G2M checkpoint, </a:t>
            </a:r>
            <a:r>
              <a:rPr lang="en-US" sz="1200" dirty="0" err="1"/>
              <a:t>oxphos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↓NE gene set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3E9E0E3-3908-66FD-C9DD-7DC2D997684C}"/>
              </a:ext>
            </a:extLst>
          </p:cNvPr>
          <p:cNvSpPr txBox="1"/>
          <p:nvPr/>
        </p:nvSpPr>
        <p:spPr>
          <a:xfrm>
            <a:off x="8951944" y="3539734"/>
            <a:ext cx="1520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Archetype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Non-NE, AT2-like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C80A2C7-3C0C-6902-F011-242331111B3F}"/>
              </a:ext>
            </a:extLst>
          </p:cNvPr>
          <p:cNvSpPr txBox="1"/>
          <p:nvPr/>
        </p:nvSpPr>
        <p:spPr>
          <a:xfrm>
            <a:off x="10179673" y="2038355"/>
            <a:ext cx="18147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Archetype 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Non-NE, Club cell-like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7BF99B7-C457-A8A3-8D33-12AD9684C879}"/>
              </a:ext>
            </a:extLst>
          </p:cNvPr>
          <p:cNvSpPr txBox="1"/>
          <p:nvPr/>
        </p:nvSpPr>
        <p:spPr>
          <a:xfrm>
            <a:off x="6645729" y="556044"/>
            <a:ext cx="257121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Archetype 5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↑ NE and NPC gene sets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↑ NFIB up and FOXA1 down-associated genes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↓ </a:t>
            </a:r>
            <a:r>
              <a:rPr lang="en-US" sz="1200" dirty="0" err="1"/>
              <a:t>TNFa</a:t>
            </a:r>
            <a:r>
              <a:rPr lang="en-US" sz="1200" dirty="0"/>
              <a:t>, EMT, stress, and interferon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More A-like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1A9FF6-3489-38AE-B37A-A0E64D40ABF1}"/>
              </a:ext>
            </a:extLst>
          </p:cNvPr>
          <p:cNvSpPr txBox="1"/>
          <p:nvPr/>
        </p:nvSpPr>
        <p:spPr>
          <a:xfrm>
            <a:off x="4095727" y="2605895"/>
            <a:ext cx="19487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Archetype 3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Slightly enriched for P due to ANXA1+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↑ hypoxia and stress, KRAS dependency, and protein secretion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A16EC3D-DCB0-DB8E-A78A-7AB72714DA55}"/>
              </a:ext>
            </a:extLst>
          </p:cNvPr>
          <p:cNvSpPr txBox="1"/>
          <p:nvPr/>
        </p:nvSpPr>
        <p:spPr>
          <a:xfrm>
            <a:off x="3954605" y="4467089"/>
            <a:ext cx="165590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Archetype 6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↑ NE gene set, NFIB up and FOXA1 down-associated genes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↓ EMT, interferons, met score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MEIS2 and ASCL1 +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More A2-like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F2526B5B-DF70-E2C5-6561-43BAC144D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0797" y="2579363"/>
            <a:ext cx="1880088" cy="1253392"/>
          </a:xfrm>
          <a:prstGeom prst="rect">
            <a:avLst/>
          </a:prstGeom>
          <a:ln>
            <a:solidFill>
              <a:schemeClr val="accent6"/>
            </a:solidFill>
          </a:ln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9300887-388E-0F32-68E4-59B3D093E6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7439" y="357655"/>
            <a:ext cx="1864306" cy="1708947"/>
          </a:xfrm>
          <a:prstGeom prst="rect">
            <a:avLst/>
          </a:prstGeom>
          <a:ln>
            <a:solidFill>
              <a:srgbClr val="7030A0"/>
            </a:solidFill>
          </a:ln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0F2C280A-A79E-CAE9-F2CD-BE214B3BD1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8451" y="357656"/>
            <a:ext cx="1864306" cy="1708947"/>
          </a:xfrm>
          <a:prstGeom prst="rect">
            <a:avLst/>
          </a:prstGeom>
          <a:ln>
            <a:solidFill>
              <a:srgbClr val="7030A0"/>
            </a:solidFill>
          </a:ln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85171E3-978B-789C-1A0E-8ED2258557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8562" y="4520102"/>
            <a:ext cx="1788570" cy="1639522"/>
          </a:xfrm>
          <a:prstGeom prst="rect">
            <a:avLst/>
          </a:prstGeom>
          <a:ln>
            <a:solidFill>
              <a:schemeClr val="accent2">
                <a:lumMod val="50000"/>
              </a:schemeClr>
            </a:solidFill>
          </a:ln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1D0EDC20-928C-3EB5-86AB-4B9A932365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5000" y="4520102"/>
            <a:ext cx="1788570" cy="1639522"/>
          </a:xfrm>
          <a:prstGeom prst="rect">
            <a:avLst/>
          </a:prstGeom>
          <a:ln>
            <a:solidFill>
              <a:schemeClr val="accent2">
                <a:lumMod val="50000"/>
              </a:schemeClr>
            </a:solidFill>
          </a:ln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BADB5276-67E4-B0B2-8F5C-332B0AB003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2443" y="611963"/>
            <a:ext cx="1637798" cy="1200329"/>
          </a:xfrm>
          <a:prstGeom prst="rect">
            <a:avLst/>
          </a:prstGeom>
          <a:ln>
            <a:solidFill>
              <a:srgbClr val="7030A0"/>
            </a:solidFill>
          </a:ln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A938BC3A-581D-B678-B1EB-6F37040FE2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0163" y="2364126"/>
            <a:ext cx="1779164" cy="1630900"/>
          </a:xfrm>
          <a:prstGeom prst="rect">
            <a:avLst/>
          </a:prstGeom>
          <a:ln>
            <a:solidFill>
              <a:schemeClr val="accent6"/>
            </a:solidFill>
          </a:ln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FAAE913-25CF-898E-7B64-050BDF0EB6D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480194" y="5040741"/>
            <a:ext cx="1808686" cy="165796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D0EE2A1-BB8D-EDE9-4E66-7A424031FBE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12034" y="5039586"/>
            <a:ext cx="1811858" cy="166087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479977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C5704-B101-BD4A-0A68-268036018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archetype characteristics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BF919D-4640-2AA5-A4D4-8DE7536A0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0504"/>
            <a:ext cx="10515600" cy="4626459"/>
          </a:xfrm>
        </p:spPr>
        <p:txBody>
          <a:bodyPr numCol="2">
            <a:normAutofit/>
          </a:bodyPr>
          <a:lstStyle/>
          <a:p>
            <a:r>
              <a:rPr lang="en-US" sz="1600" dirty="0"/>
              <a:t>Arc 1</a:t>
            </a:r>
          </a:p>
          <a:p>
            <a:pPr lvl="1"/>
            <a:r>
              <a:rPr lang="en-US" sz="1600" dirty="0"/>
              <a:t>Bridge between NE and non-NE states</a:t>
            </a:r>
          </a:p>
          <a:p>
            <a:pPr lvl="1"/>
            <a:r>
              <a:rPr lang="en-US" sz="1600" dirty="0"/>
              <a:t>GSEA enrichment of </a:t>
            </a:r>
            <a:r>
              <a:rPr lang="en-US" sz="1600" dirty="0" err="1"/>
              <a:t>pEMT</a:t>
            </a:r>
            <a:r>
              <a:rPr lang="en-US" sz="1600" dirty="0"/>
              <a:t>, Cycling, G2M checkpoint, </a:t>
            </a:r>
            <a:r>
              <a:rPr lang="en-US" sz="1600" dirty="0" err="1"/>
              <a:t>oxphos</a:t>
            </a:r>
            <a:r>
              <a:rPr lang="en-US" sz="1600" dirty="0"/>
              <a:t> enrichment</a:t>
            </a:r>
          </a:p>
          <a:p>
            <a:pPr lvl="1"/>
            <a:r>
              <a:rPr lang="en-US" sz="1600" dirty="0"/>
              <a:t>Enriched for EPCAM</a:t>
            </a:r>
          </a:p>
          <a:p>
            <a:pPr lvl="1"/>
            <a:r>
              <a:rPr lang="en-US" sz="1600" dirty="0"/>
              <a:t>Downregulates NE gene set</a:t>
            </a:r>
          </a:p>
          <a:p>
            <a:r>
              <a:rPr lang="en-US" sz="1600" dirty="0"/>
              <a:t>Arc 2</a:t>
            </a:r>
          </a:p>
          <a:p>
            <a:pPr lvl="1"/>
            <a:r>
              <a:rPr lang="en-US" sz="1600" dirty="0"/>
              <a:t>Non-NE, AT2-like</a:t>
            </a:r>
          </a:p>
          <a:p>
            <a:r>
              <a:rPr lang="en-US" sz="1600" dirty="0"/>
              <a:t>Arc 3</a:t>
            </a:r>
          </a:p>
          <a:p>
            <a:pPr lvl="1"/>
            <a:r>
              <a:rPr lang="en-US" sz="1600" dirty="0"/>
              <a:t>Slightly enriched for P due to ANXA1+</a:t>
            </a:r>
          </a:p>
          <a:p>
            <a:pPr lvl="1"/>
            <a:r>
              <a:rPr lang="en-US" sz="1600" dirty="0"/>
              <a:t>Enriched for hypoxia and stress, KRAS dependency, and protein secretion</a:t>
            </a:r>
          </a:p>
          <a:p>
            <a:r>
              <a:rPr lang="en-US" sz="1600" dirty="0"/>
              <a:t>Arc 4</a:t>
            </a:r>
          </a:p>
          <a:p>
            <a:pPr lvl="1"/>
            <a:r>
              <a:rPr lang="en-US" sz="1600" dirty="0"/>
              <a:t>Non-NE, club cell-like</a:t>
            </a:r>
          </a:p>
          <a:p>
            <a:pPr lvl="1"/>
            <a:endParaRPr lang="en-US" sz="1600" dirty="0"/>
          </a:p>
          <a:p>
            <a:r>
              <a:rPr lang="en-US" sz="1600" dirty="0"/>
              <a:t>Arc 5</a:t>
            </a:r>
          </a:p>
          <a:p>
            <a:pPr lvl="1"/>
            <a:r>
              <a:rPr lang="en-US" sz="1600" dirty="0"/>
              <a:t>Downregulates </a:t>
            </a:r>
            <a:r>
              <a:rPr lang="en-US" sz="1600" dirty="0" err="1"/>
              <a:t>TNFa</a:t>
            </a:r>
            <a:r>
              <a:rPr lang="en-US" sz="1600" dirty="0"/>
              <a:t>, EMT, stress, and interferon</a:t>
            </a:r>
          </a:p>
          <a:p>
            <a:pPr lvl="1"/>
            <a:r>
              <a:rPr lang="en-US" sz="1600" dirty="0"/>
              <a:t>Upregulates NE and NPC gene sets</a:t>
            </a:r>
          </a:p>
          <a:p>
            <a:pPr lvl="1"/>
            <a:r>
              <a:rPr lang="en-US" sz="1600" dirty="0"/>
              <a:t>Upregulates NFIB up and FOXA1 down-associated genes</a:t>
            </a:r>
          </a:p>
          <a:p>
            <a:pPr lvl="1"/>
            <a:r>
              <a:rPr lang="en-US" sz="1600" dirty="0"/>
              <a:t>More A-like</a:t>
            </a:r>
          </a:p>
          <a:p>
            <a:r>
              <a:rPr lang="en-US" sz="1600" dirty="0"/>
              <a:t>Arc 6</a:t>
            </a:r>
          </a:p>
          <a:p>
            <a:pPr lvl="1"/>
            <a:r>
              <a:rPr lang="en-US" sz="1600" dirty="0"/>
              <a:t>Upregulates NE gene set</a:t>
            </a:r>
          </a:p>
          <a:p>
            <a:pPr lvl="1"/>
            <a:r>
              <a:rPr lang="en-US" sz="1600" dirty="0"/>
              <a:t>Upregulates NFIB up and FOXA1 down-associated genes</a:t>
            </a:r>
          </a:p>
          <a:p>
            <a:pPr lvl="1"/>
            <a:r>
              <a:rPr lang="en-US" sz="1600" dirty="0"/>
              <a:t>Downregulates EMT and interferons</a:t>
            </a:r>
          </a:p>
          <a:p>
            <a:pPr lvl="1"/>
            <a:r>
              <a:rPr lang="en-US" sz="1600" dirty="0"/>
              <a:t>MEIS2 and ASCL1 +</a:t>
            </a:r>
          </a:p>
          <a:p>
            <a:pPr lvl="1"/>
            <a:r>
              <a:rPr lang="en-US" sz="1600" dirty="0"/>
              <a:t>More A2-like</a:t>
            </a:r>
          </a:p>
          <a:p>
            <a:endParaRPr lang="en-US" sz="1600" dirty="0"/>
          </a:p>
          <a:p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80A3DC-3A0F-9AFA-E8C5-2FAF2069DA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885"/>
          <a:stretch/>
        </p:blipFill>
        <p:spPr>
          <a:xfrm>
            <a:off x="9696359" y="54146"/>
            <a:ext cx="2395996" cy="1814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537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BED85-636C-72D0-C2CB-E9EC16A68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Supplemental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9C21C-9F56-C24E-C028-A6A09818A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While this was run on the Harmony batch-corrected data, I did run AA on each sample individually as well </a:t>
            </a:r>
          </a:p>
          <a:p>
            <a:pPr lvl="1"/>
            <a:r>
              <a:rPr lang="en-US" dirty="0"/>
              <a:t>Collectively, these found the same archetypes</a:t>
            </a:r>
          </a:p>
          <a:p>
            <a:pPr lvl="1"/>
            <a:r>
              <a:rPr lang="en-US" dirty="0"/>
              <a:t>M1 had 6 archetypes (3 NE, 3 non-NE)</a:t>
            </a:r>
          </a:p>
          <a:p>
            <a:pPr lvl="1"/>
            <a:r>
              <a:rPr lang="en-US" dirty="0"/>
              <a:t>M2 had 5 archetypes (3 NE, 2 non-NE)</a:t>
            </a:r>
          </a:p>
        </p:txBody>
      </p:sp>
    </p:spTree>
    <p:extLst>
      <p:ext uri="{BB962C8B-B14F-4D97-AF65-F5344CB8AC3E}">
        <p14:creationId xmlns:p14="http://schemas.microsoft.com/office/powerpoint/2010/main" val="25111243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D087E-C994-A0DA-AB78-1B8F3D026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94" y="8486"/>
            <a:ext cx="10515600" cy="1325563"/>
          </a:xfrm>
        </p:spPr>
        <p:txBody>
          <a:bodyPr/>
          <a:lstStyle/>
          <a:p>
            <a:r>
              <a:rPr lang="en-US" dirty="0"/>
              <a:t>M1 Archetypes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0C150-37D5-D718-74C4-04E303E00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D5E086-F0C3-6626-223E-5EFCC500A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94" y="1240184"/>
            <a:ext cx="12019811" cy="271680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525DFC0-5C44-92C3-54C4-F986C7794A5F}"/>
              </a:ext>
            </a:extLst>
          </p:cNvPr>
          <p:cNvSpPr txBox="1">
            <a:spLocks/>
          </p:cNvSpPr>
          <p:nvPr/>
        </p:nvSpPr>
        <p:spPr>
          <a:xfrm>
            <a:off x="86094" y="395699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M2 Archetypes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82D304-1BE9-B902-4AF8-C5E7F4E719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94" y="5106388"/>
            <a:ext cx="11320532" cy="1656016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A409BAF-34E9-5026-926A-244A914735A3}"/>
              </a:ext>
            </a:extLst>
          </p:cNvPr>
          <p:cNvCxnSpPr/>
          <p:nvPr/>
        </p:nvCxnSpPr>
        <p:spPr>
          <a:xfrm flipH="1">
            <a:off x="1762298" y="1529542"/>
            <a:ext cx="241069" cy="1246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8EB7C17-C227-465C-412C-96AF040C8C2E}"/>
              </a:ext>
            </a:extLst>
          </p:cNvPr>
          <p:cNvCxnSpPr>
            <a:cxnSpLocks/>
          </p:cNvCxnSpPr>
          <p:nvPr/>
        </p:nvCxnSpPr>
        <p:spPr>
          <a:xfrm>
            <a:off x="2155767" y="1681942"/>
            <a:ext cx="184265" cy="11597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E1B3B1F-946E-C873-6D0C-D574B7E06CD7}"/>
              </a:ext>
            </a:extLst>
          </p:cNvPr>
          <p:cNvCxnSpPr/>
          <p:nvPr/>
        </p:nvCxnSpPr>
        <p:spPr>
          <a:xfrm flipH="1">
            <a:off x="5693713" y="1299412"/>
            <a:ext cx="241069" cy="1246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96F2DB2-39B2-CE39-6CE9-A1407B4E3DC8}"/>
              </a:ext>
            </a:extLst>
          </p:cNvPr>
          <p:cNvCxnSpPr/>
          <p:nvPr/>
        </p:nvCxnSpPr>
        <p:spPr>
          <a:xfrm flipH="1">
            <a:off x="6816436" y="1882781"/>
            <a:ext cx="241069" cy="1246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7BE91C8-C764-A497-4411-39FBEA145531}"/>
              </a:ext>
            </a:extLst>
          </p:cNvPr>
          <p:cNvCxnSpPr>
            <a:cxnSpLocks/>
          </p:cNvCxnSpPr>
          <p:nvPr/>
        </p:nvCxnSpPr>
        <p:spPr>
          <a:xfrm flipH="1" flipV="1">
            <a:off x="9745288" y="1954126"/>
            <a:ext cx="63731" cy="3997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423C5C3-75EF-D803-4056-532395A782D8}"/>
              </a:ext>
            </a:extLst>
          </p:cNvPr>
          <p:cNvCxnSpPr>
            <a:cxnSpLocks/>
          </p:cNvCxnSpPr>
          <p:nvPr/>
        </p:nvCxnSpPr>
        <p:spPr>
          <a:xfrm flipH="1" flipV="1">
            <a:off x="10704022" y="2416232"/>
            <a:ext cx="177338" cy="3048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186E3A-8721-4B59-D3EC-1C0EC4676489}"/>
              </a:ext>
            </a:extLst>
          </p:cNvPr>
          <p:cNvCxnSpPr>
            <a:cxnSpLocks/>
          </p:cNvCxnSpPr>
          <p:nvPr/>
        </p:nvCxnSpPr>
        <p:spPr>
          <a:xfrm flipV="1">
            <a:off x="193431" y="6518510"/>
            <a:ext cx="198919" cy="2893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20C26B9-5ADF-7274-FE99-8A10D86BD97D}"/>
              </a:ext>
            </a:extLst>
          </p:cNvPr>
          <p:cNvCxnSpPr/>
          <p:nvPr/>
        </p:nvCxnSpPr>
        <p:spPr>
          <a:xfrm flipH="1">
            <a:off x="3141410" y="5391599"/>
            <a:ext cx="241069" cy="1246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EBCBADF-58B4-8C10-9601-E50ABFD29AAF}"/>
              </a:ext>
            </a:extLst>
          </p:cNvPr>
          <p:cNvCxnSpPr/>
          <p:nvPr/>
        </p:nvCxnSpPr>
        <p:spPr>
          <a:xfrm flipH="1">
            <a:off x="6575367" y="5615655"/>
            <a:ext cx="241069" cy="1246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264AC72-A3AA-2B23-8977-3DEF6807E258}"/>
              </a:ext>
            </a:extLst>
          </p:cNvPr>
          <p:cNvCxnSpPr/>
          <p:nvPr/>
        </p:nvCxnSpPr>
        <p:spPr>
          <a:xfrm flipH="1">
            <a:off x="7691244" y="5906508"/>
            <a:ext cx="241069" cy="1246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06341C0-AE03-E0DF-3399-8741C7B618C9}"/>
              </a:ext>
            </a:extLst>
          </p:cNvPr>
          <p:cNvCxnSpPr>
            <a:cxnSpLocks/>
          </p:cNvCxnSpPr>
          <p:nvPr/>
        </p:nvCxnSpPr>
        <p:spPr>
          <a:xfrm flipV="1">
            <a:off x="10704022" y="5971836"/>
            <a:ext cx="177338" cy="37651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0970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8E35E-9EE8-A768-3243-F5FFCB7D3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6962"/>
            <a:ext cx="10515600" cy="4990001"/>
          </a:xfrm>
        </p:spPr>
        <p:txBody>
          <a:bodyPr/>
          <a:lstStyle/>
          <a:p>
            <a:r>
              <a:rPr lang="en-US" dirty="0"/>
              <a:t>M1 and M2 archetypes on combined UMAP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C1E83C-94E6-7471-4310-C83765D675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031" y="2089698"/>
            <a:ext cx="11073938" cy="395035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D1263BD-7886-97AC-27FE-3390FC57C292}"/>
              </a:ext>
            </a:extLst>
          </p:cNvPr>
          <p:cNvCxnSpPr/>
          <p:nvPr/>
        </p:nvCxnSpPr>
        <p:spPr>
          <a:xfrm flipH="1">
            <a:off x="5270429" y="3323173"/>
            <a:ext cx="241069" cy="1246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5E663B1-7398-2E88-800D-4CEE7C57E122}"/>
              </a:ext>
            </a:extLst>
          </p:cNvPr>
          <p:cNvCxnSpPr>
            <a:cxnSpLocks/>
          </p:cNvCxnSpPr>
          <p:nvPr/>
        </p:nvCxnSpPr>
        <p:spPr>
          <a:xfrm>
            <a:off x="554100" y="4008981"/>
            <a:ext cx="349667" cy="16247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1A7BDD3-1A0A-9E5A-979F-965E149B3FF0}"/>
              </a:ext>
            </a:extLst>
          </p:cNvPr>
          <p:cNvCxnSpPr/>
          <p:nvPr/>
        </p:nvCxnSpPr>
        <p:spPr>
          <a:xfrm flipH="1">
            <a:off x="4880636" y="2416233"/>
            <a:ext cx="241069" cy="1246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BFD5E02-062C-2E5A-55DE-86D748B1AA02}"/>
              </a:ext>
            </a:extLst>
          </p:cNvPr>
          <p:cNvCxnSpPr>
            <a:cxnSpLocks/>
          </p:cNvCxnSpPr>
          <p:nvPr/>
        </p:nvCxnSpPr>
        <p:spPr>
          <a:xfrm flipH="1" flipV="1">
            <a:off x="1788674" y="5795410"/>
            <a:ext cx="128049" cy="2446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63C2E75-B111-074E-828B-74EBB60B7AB3}"/>
              </a:ext>
            </a:extLst>
          </p:cNvPr>
          <p:cNvCxnSpPr>
            <a:cxnSpLocks/>
          </p:cNvCxnSpPr>
          <p:nvPr/>
        </p:nvCxnSpPr>
        <p:spPr>
          <a:xfrm flipV="1">
            <a:off x="4876213" y="4376918"/>
            <a:ext cx="0" cy="3131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0C678D4-9C34-6B91-A9EE-D7EFF0061161}"/>
              </a:ext>
            </a:extLst>
          </p:cNvPr>
          <p:cNvCxnSpPr/>
          <p:nvPr/>
        </p:nvCxnSpPr>
        <p:spPr>
          <a:xfrm flipH="1">
            <a:off x="2371898" y="4252227"/>
            <a:ext cx="241069" cy="1246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12DEAEC-8B23-C486-D476-BFD829ACEAD6}"/>
              </a:ext>
            </a:extLst>
          </p:cNvPr>
          <p:cNvCxnSpPr>
            <a:cxnSpLocks/>
          </p:cNvCxnSpPr>
          <p:nvPr/>
        </p:nvCxnSpPr>
        <p:spPr>
          <a:xfrm flipV="1">
            <a:off x="1213978" y="5650731"/>
            <a:ext cx="198919" cy="2893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09532EE-4F16-820C-8876-63BAFF756989}"/>
              </a:ext>
            </a:extLst>
          </p:cNvPr>
          <p:cNvCxnSpPr>
            <a:cxnSpLocks/>
          </p:cNvCxnSpPr>
          <p:nvPr/>
        </p:nvCxnSpPr>
        <p:spPr>
          <a:xfrm flipH="1">
            <a:off x="2492432" y="3249078"/>
            <a:ext cx="387156" cy="428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3EEDA54-5F3F-1BC0-CCF9-FE5DF1DE263D}"/>
              </a:ext>
            </a:extLst>
          </p:cNvPr>
          <p:cNvCxnSpPr>
            <a:cxnSpLocks/>
          </p:cNvCxnSpPr>
          <p:nvPr/>
        </p:nvCxnSpPr>
        <p:spPr>
          <a:xfrm flipV="1">
            <a:off x="4408196" y="4252227"/>
            <a:ext cx="198919" cy="2893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6991ABB-31B8-B089-137D-384FB07374DF}"/>
              </a:ext>
            </a:extLst>
          </p:cNvPr>
          <p:cNvCxnSpPr>
            <a:cxnSpLocks/>
          </p:cNvCxnSpPr>
          <p:nvPr/>
        </p:nvCxnSpPr>
        <p:spPr>
          <a:xfrm flipH="1">
            <a:off x="5374031" y="3500090"/>
            <a:ext cx="274933" cy="13323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06E9355-96A5-3364-F81E-407015C50925}"/>
              </a:ext>
            </a:extLst>
          </p:cNvPr>
          <p:cNvCxnSpPr>
            <a:cxnSpLocks/>
          </p:cNvCxnSpPr>
          <p:nvPr/>
        </p:nvCxnSpPr>
        <p:spPr>
          <a:xfrm flipH="1" flipV="1">
            <a:off x="2371898" y="4533500"/>
            <a:ext cx="206727" cy="23195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27253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23FF9-E3FA-EF08-05C6-40B43879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analysis on full dataset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6494798-A328-0444-1A11-B489625562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900" y="1066735"/>
            <a:ext cx="7424698" cy="579126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8C4AE3-AFF9-9099-B758-2C80B5BD9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5713" y="3074000"/>
            <a:ext cx="4831260" cy="36260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E9F55F-2632-8F5F-AFA5-AA0094F794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6831" y="226243"/>
            <a:ext cx="3609223" cy="270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0981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D8571-9F4C-EC42-97D8-83EEE81EB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of the rules fit really well on the validation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852AC-9AC1-A157-C89E-748D530E8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772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11118-8C3C-25B6-45C7-D3ACAB8EA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 archetypes define TKO heterogeneity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C41E8-B40A-FB3A-4C5C-D73188C50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B85255-A219-B4BB-4B8A-48CA31995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031" y="1453824"/>
            <a:ext cx="11073938" cy="395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181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18FB8-AE74-98F2-40E2-AAC2A3739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6 archetypes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92C96-3B0A-FBCA-0BD9-B1A44131D5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1069"/>
            <a:ext cx="5689600" cy="176823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Harmony reduction shows that archetypes find extremes of the data and better characterize the heterogeneity of the NE cells than clustering</a:t>
            </a:r>
          </a:p>
          <a:p>
            <a:r>
              <a:rPr lang="en-US" dirty="0"/>
              <a:t>Specialists are defined as archetype score &gt; 0.5.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D169E2-64CC-8A39-3021-C8DFA5324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10136"/>
            <a:ext cx="3646554" cy="21081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0CD630-6344-4776-8A9F-A22BF28DFC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6206" y="3685574"/>
            <a:ext cx="5245796" cy="30327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6343AA-DD59-3390-7F54-092D9A33F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6402" y="-19843"/>
            <a:ext cx="5092700" cy="3556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18118D8-635C-EFA1-D9F1-EF8772A1C8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43801" y="4737705"/>
            <a:ext cx="2127610" cy="16950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64619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BB402-1D85-B7D3-8D3F-A78C29D82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Characterizing the archetypes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EEECF-730A-32D7-40B0-D2A825F8A1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43633"/>
            <a:ext cx="9404838" cy="253333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Supervised AA shows that the classic SCLC subtypes don’t totally capture the NE heterogeneity here</a:t>
            </a:r>
          </a:p>
          <a:p>
            <a:pPr lvl="1"/>
            <a:r>
              <a:rPr lang="en-US" dirty="0"/>
              <a:t>Archetype 3 is slightly higher for P, due mainly to ANXA1 expression</a:t>
            </a:r>
          </a:p>
          <a:p>
            <a:pPr lvl="1"/>
            <a:r>
              <a:rPr lang="en-US" dirty="0"/>
              <a:t>Most NE subtypes have higher A2 score; Archetype 5 is slightly higher for A</a:t>
            </a:r>
          </a:p>
          <a:p>
            <a:pPr lvl="1"/>
            <a:r>
              <a:rPr lang="en-US" dirty="0"/>
              <a:t>No N signature</a:t>
            </a:r>
          </a:p>
          <a:p>
            <a:pPr lvl="1"/>
            <a:r>
              <a:rPr lang="en-US" dirty="0"/>
              <a:t>The non-NE cells aren’t very high for the Y signature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2C9D22-0CB6-3985-F71E-A5683A0E8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73" y="1747323"/>
            <a:ext cx="12029127" cy="18963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8964CA-F560-3748-BB22-221D937B6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877" y="3991708"/>
            <a:ext cx="1880088" cy="12533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80897F-0DB1-413A-168C-99DA8C1C6A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2885"/>
          <a:stretch/>
        </p:blipFill>
        <p:spPr>
          <a:xfrm>
            <a:off x="9696359" y="54146"/>
            <a:ext cx="2395996" cy="1814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563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D09E5-1021-FA77-4306-97EADFCB3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4593B6-0A61-9D48-8E45-2D30D3A54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976" y="1825625"/>
            <a:ext cx="11893003" cy="421871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E8ED97D-61EE-D27E-5C8C-875979C57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Characterizing the NE archetypes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41D5F5-9389-53BF-FDAD-D49F58D1AA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885"/>
          <a:stretch/>
        </p:blipFill>
        <p:spPr>
          <a:xfrm>
            <a:off x="9796004" y="11538"/>
            <a:ext cx="2395996" cy="1814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731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7BE8B-CCE0-B4B2-F78A-ACA034837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Characterizing the NE archetypes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3683A-99C7-5B64-46F7-468C50575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654" y="1456348"/>
            <a:ext cx="10515600" cy="4351338"/>
          </a:xfrm>
        </p:spPr>
        <p:txBody>
          <a:bodyPr numCol="2">
            <a:normAutofit/>
          </a:bodyPr>
          <a:lstStyle/>
          <a:p>
            <a:r>
              <a:rPr lang="en-US" dirty="0"/>
              <a:t>Arc 1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Arc 3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Arc 5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Arc 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C19389-EF6D-8E44-B5F8-FAE47965B0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885"/>
          <a:stretch/>
        </p:blipFill>
        <p:spPr>
          <a:xfrm>
            <a:off x="9696359" y="120862"/>
            <a:ext cx="2395996" cy="18140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112F84-D884-E90A-99A0-CEAA8C5B2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9813" y="1953175"/>
            <a:ext cx="2011273" cy="19389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8620BB3-BAEC-EBDE-8465-FE2D4DB9D3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829" y="1959696"/>
            <a:ext cx="2011273" cy="19389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8B1D19-A60F-9AB9-261E-AE378A47DA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3576" y="4604101"/>
            <a:ext cx="1977510" cy="19389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9D6270F-6A09-6835-E270-546FA8471C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70" y="4608131"/>
            <a:ext cx="2864979" cy="19389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F1CA1F9-1087-EF3F-FCDE-E6378C0BC5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14292" y="1953175"/>
            <a:ext cx="2235811" cy="19454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836475E-01CD-DD79-ACA6-E1EF889C6AF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19352" y="1953175"/>
            <a:ext cx="2308402" cy="19454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5F7BC90-3364-28AA-8F6A-B9E35E5B49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62435" y="4604101"/>
            <a:ext cx="2300664" cy="19389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B14A1B3-D4BF-BDE6-63C9-78E8E41FC99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95568" y="4604101"/>
            <a:ext cx="2155969" cy="193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38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A04352B-1FA6-3881-DAF3-BE4C7A4072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621" y="1852002"/>
            <a:ext cx="2171168" cy="1990237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92343F9-D192-B527-EC6F-8F49648F660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Characterizing the NE archetypes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8E9BAB-F26C-09AF-F784-231E69E75E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885"/>
          <a:stretch/>
        </p:blipFill>
        <p:spPr>
          <a:xfrm>
            <a:off x="9696359" y="120862"/>
            <a:ext cx="2395996" cy="181408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A3267B8-C3BB-C328-5A6A-C6C219FEC0BC}"/>
              </a:ext>
            </a:extLst>
          </p:cNvPr>
          <p:cNvSpPr txBox="1">
            <a:spLocks/>
          </p:cNvSpPr>
          <p:nvPr/>
        </p:nvSpPr>
        <p:spPr>
          <a:xfrm>
            <a:off x="9480" y="1474820"/>
            <a:ext cx="10515600" cy="4351338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Arc 1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Arc 3</a:t>
            </a:r>
          </a:p>
          <a:p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r>
              <a:rPr lang="en-US" dirty="0"/>
              <a:t>Arc 5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Arc 6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A27C81-641D-C759-9640-BA5C1F9EF7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6757" y="4502638"/>
            <a:ext cx="2171168" cy="199023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D3B9111-62C1-0217-5197-F32FBF9B76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11" y="4572977"/>
            <a:ext cx="2171168" cy="19902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49EA828-2347-EE60-C93C-2C5374753E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05825" y="1841639"/>
            <a:ext cx="2171168" cy="199023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1900F72-E2A4-18F4-23FA-83AFF3C5F26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41082" y="1818664"/>
            <a:ext cx="2171168" cy="199023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843DCEC-6967-0D09-10A8-40B6A5CBB36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78440" y="1934949"/>
            <a:ext cx="2171168" cy="199023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782FA90-B5A5-8131-EDD4-DDC02DF0DDC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24762" y="4672598"/>
            <a:ext cx="1788570" cy="163952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825BA1B-A5B6-B2EC-2C64-DE9B51E9555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79901" y="4695573"/>
            <a:ext cx="1788570" cy="163952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E71FCEB-F0D7-26B1-7578-6E1142786B7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676687" y="4695573"/>
            <a:ext cx="1788570" cy="163952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BA9934E-F9DD-26D5-25E2-61342BDD523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28294" y="4695573"/>
            <a:ext cx="1788570" cy="1639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521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25FCA54-5456-58CA-78F2-2EE9BE69999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Characterizing the NE archetypes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708593-06C1-E1A0-A92E-A8B9537BBB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885"/>
          <a:stretch/>
        </p:blipFill>
        <p:spPr>
          <a:xfrm>
            <a:off x="9696359" y="120862"/>
            <a:ext cx="2395996" cy="181408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498F59E-15B3-6755-B913-C8408A41ADE4}"/>
              </a:ext>
            </a:extLst>
          </p:cNvPr>
          <p:cNvSpPr txBox="1">
            <a:spLocks/>
          </p:cNvSpPr>
          <p:nvPr/>
        </p:nvSpPr>
        <p:spPr>
          <a:xfrm>
            <a:off x="776654" y="1456348"/>
            <a:ext cx="10515600" cy="4351338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Arc 1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r>
              <a:rPr lang="en-US" dirty="0"/>
              <a:t>Arc 5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60CFCF-2908-D0AA-BE19-7A917F3D02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49" y="1945569"/>
            <a:ext cx="2653353" cy="24322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6264ED-FF52-5A23-942E-25D25C73E0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9638" y="4397289"/>
            <a:ext cx="2653353" cy="24322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2CDC361-F246-4731-131F-467575F962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4855" y="1982303"/>
            <a:ext cx="2653353" cy="243224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B91CB73-8686-76F3-2A2D-41D1B785F6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9466" y="4414543"/>
            <a:ext cx="2653353" cy="243224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57F9745-9615-3DC0-A4B9-9084C4030C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85396" y="4414543"/>
            <a:ext cx="2653353" cy="243224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E220545-761F-0C5B-A7BE-D70A3C4A89B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34454" y="1965049"/>
            <a:ext cx="2653353" cy="243224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FF3E4F12-707F-3C2C-2990-6474262EA5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04632" y="4414543"/>
            <a:ext cx="2653353" cy="243224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15260BF-FF5B-11C8-64B7-141E2976527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93378" y="1934949"/>
            <a:ext cx="2653353" cy="243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895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398824-0288-D7F3-F1E9-C6E5F6A1D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87" y="4433710"/>
            <a:ext cx="2725920" cy="24987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5B5A14-5BBE-7316-74B1-C12295CB9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2224" y="1934950"/>
            <a:ext cx="2725920" cy="24987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765931-ED6D-7658-E2D3-41F07F8059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14" y="1934950"/>
            <a:ext cx="2725920" cy="24987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037211-7135-7DA8-BEDB-0038100C3E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7186" y="4423981"/>
            <a:ext cx="2716126" cy="24897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44B3D83-6460-B026-279B-9CEF7EAE04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6318" y="1898514"/>
            <a:ext cx="2716126" cy="24897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A18440-90BE-359B-ECBC-15933F8B8B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74668" y="1880496"/>
            <a:ext cx="2716126" cy="24897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DCDAA66-A7FB-5F9E-EDB1-AD2994166BF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52885"/>
          <a:stretch/>
        </p:blipFill>
        <p:spPr>
          <a:xfrm>
            <a:off x="9696359" y="120862"/>
            <a:ext cx="2395996" cy="1814087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5C442D4-C4F2-97CD-BA5F-3B12E26AAA45}"/>
              </a:ext>
            </a:extLst>
          </p:cNvPr>
          <p:cNvSpPr txBox="1">
            <a:spLocks/>
          </p:cNvSpPr>
          <p:nvPr/>
        </p:nvSpPr>
        <p:spPr>
          <a:xfrm>
            <a:off x="776654" y="1456348"/>
            <a:ext cx="10515600" cy="4351338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Arc 3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r>
              <a:rPr lang="en-US" dirty="0"/>
              <a:t>Arc 6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13FF74D-1DC8-9D11-8899-77BD5365B10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Characterizing the NE archetypes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D125867-3A6F-937E-237B-645244557AB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76179" y="4388295"/>
            <a:ext cx="2716126" cy="2489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802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7039</TotalTime>
  <Words>445</Words>
  <Application>Microsoft Macintosh PowerPoint</Application>
  <PresentationFormat>Widescreen</PresentationFormat>
  <Paragraphs>125</Paragraphs>
  <Slides>16</Slides>
  <Notes>0</Notes>
  <HiddenSlides>9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Archetype and Network Analysis</vt:lpstr>
      <vt:lpstr>6 archetypes define TKO heterogeneity</vt:lpstr>
      <vt:lpstr>Choosing 6 archetypes</vt:lpstr>
      <vt:lpstr>Characterizing the archetypes</vt:lpstr>
      <vt:lpstr>Characterizing the NE archetypes</vt:lpstr>
      <vt:lpstr>Characterizing the NE archetypes</vt:lpstr>
      <vt:lpstr>PowerPoint Presentation</vt:lpstr>
      <vt:lpstr>PowerPoint Presentation</vt:lpstr>
      <vt:lpstr>PowerPoint Presentation</vt:lpstr>
      <vt:lpstr>PowerPoint Presentation</vt:lpstr>
      <vt:lpstr>Summary of archetype characteristics</vt:lpstr>
      <vt:lpstr>Supplemental information</vt:lpstr>
      <vt:lpstr>M1 Archetypes</vt:lpstr>
      <vt:lpstr>PowerPoint Presentation</vt:lpstr>
      <vt:lpstr>Network analysis on full dataset</vt:lpstr>
      <vt:lpstr>Most of the rules fit really well on the validation dataset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Archetype and Network Analysis</dc:title>
  <dc:creator>Maddox, Sarah F</dc:creator>
  <cp:lastModifiedBy>Maddox, Sarah F</cp:lastModifiedBy>
  <cp:revision>13</cp:revision>
  <dcterms:created xsi:type="dcterms:W3CDTF">2023-05-05T18:46:11Z</dcterms:created>
  <dcterms:modified xsi:type="dcterms:W3CDTF">2023-05-10T16:06:07Z</dcterms:modified>
</cp:coreProperties>
</file>

<file path=docProps/thumbnail.jpeg>
</file>